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4" r:id="rId3"/>
    <p:sldId id="272" r:id="rId4"/>
    <p:sldId id="258" r:id="rId5"/>
    <p:sldId id="295" r:id="rId6"/>
    <p:sldId id="281" r:id="rId7"/>
    <p:sldId id="297" r:id="rId8"/>
    <p:sldId id="298" r:id="rId9"/>
    <p:sldId id="299" r:id="rId10"/>
    <p:sldId id="300" r:id="rId11"/>
  </p:sldIdLst>
  <p:sldSz cx="12192000" cy="6858000"/>
  <p:notesSz cx="9144000" cy="6858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010"/>
    <a:srgbClr val="C0DCD5"/>
    <a:srgbClr val="BBE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78"/>
    </p:cViewPr>
  </p:sorterViewPr>
  <p:notesViewPr>
    <p:cSldViewPr snapToGrid="0">
      <p:cViewPr varScale="1">
        <p:scale>
          <a:sx n="73" d="100"/>
          <a:sy n="73" d="100"/>
        </p:scale>
        <p:origin x="195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C45FD35E-A214-40C2-BD7F-BC0841A31F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C192DBB-1D2E-4871-9953-65EDBA230C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2DE0D-5BE3-49A9-A65D-C58DC899158A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8221DA6-ADC2-48D2-B2E6-2A523E3131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53E7AA0-CFCD-4BA9-BC91-E8C04C9DD9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B4419-D943-470D-B633-D0EFEED621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0802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1E421-FD53-4ABE-9810-9526863B166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802D4-16B4-4B43-9D30-584E5831BB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154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Projectgroup</a:t>
            </a:r>
            <a:r>
              <a:rPr lang="sv-SE" dirty="0"/>
              <a:t> ex the </a:t>
            </a:r>
            <a:r>
              <a:rPr lang="sv-SE" dirty="0" err="1"/>
              <a:t>photographer</a:t>
            </a:r>
            <a:r>
              <a:rPr lang="sv-SE" dirty="0"/>
              <a:t> Ingrid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802D4-16B4-4B43-9D30-584E5831BB5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0094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The </a:t>
            </a:r>
            <a:r>
              <a:rPr lang="sv-SE" dirty="0" err="1"/>
              <a:t>project</a:t>
            </a:r>
            <a:r>
              <a:rPr lang="sv-SE" dirty="0"/>
              <a:t> leading </a:t>
            </a:r>
            <a:r>
              <a:rPr lang="sv-SE" dirty="0" err="1"/>
              <a:t>group</a:t>
            </a:r>
            <a:r>
              <a:rPr lang="sv-SE" dirty="0"/>
              <a:t> meeting Ousman </a:t>
            </a:r>
            <a:r>
              <a:rPr lang="sv-SE" dirty="0" err="1"/>
              <a:t>Sillah</a:t>
            </a:r>
            <a:r>
              <a:rPr lang="sv-SE" dirty="0"/>
              <a:t> at the </a:t>
            </a:r>
            <a:r>
              <a:rPr lang="sv-SE" dirty="0" err="1"/>
              <a:t>Parliament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802D4-16B4-4B43-9D30-584E5831BB5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214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The </a:t>
            </a:r>
            <a:r>
              <a:rPr lang="sv-SE" dirty="0" err="1"/>
              <a:t>project</a:t>
            </a:r>
            <a:r>
              <a:rPr lang="sv-SE" dirty="0"/>
              <a:t> leading </a:t>
            </a:r>
            <a:r>
              <a:rPr lang="sv-SE" dirty="0" err="1"/>
              <a:t>group</a:t>
            </a:r>
            <a:r>
              <a:rPr lang="sv-SE" dirty="0"/>
              <a:t> meeting Ousman </a:t>
            </a:r>
            <a:r>
              <a:rPr lang="sv-SE" dirty="0" err="1"/>
              <a:t>Sillah</a:t>
            </a:r>
            <a:r>
              <a:rPr lang="sv-SE" dirty="0"/>
              <a:t> at the </a:t>
            </a:r>
            <a:r>
              <a:rPr lang="sv-SE" dirty="0" err="1"/>
              <a:t>Parliament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802D4-16B4-4B43-9D30-584E5831BB53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5903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070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543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369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866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351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502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4051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440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4191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6252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030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C736E-3119-4C26-A501-2D11C727550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741BE-5C97-4C0E-888F-F371D49011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13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55">
            <a:extLst>
              <a:ext uri="{FF2B5EF4-FFF2-40B4-BE49-F238E27FC236}">
                <a16:creationId xmlns:a16="http://schemas.microsoft.com/office/drawing/2014/main" id="{16F6A608-4CCB-4D48-BF00-4A579AC8C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CBA82CE-1644-438A-930A-F4DDDEAB6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6675" y="2120278"/>
            <a:ext cx="10515600" cy="14193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600" dirty="0"/>
              <a:t>Upper Fulladou Women for change</a:t>
            </a:r>
            <a:br>
              <a:rPr lang="en-US" sz="3600" dirty="0"/>
            </a:br>
            <a:r>
              <a:rPr lang="en-US" sz="3600" dirty="0"/>
              <a:t>Bansang project 2021/2022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2000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1EE5C59-FB68-4BAD-8173-8368825763F6}"/>
              </a:ext>
            </a:extLst>
          </p:cNvPr>
          <p:cNvSpPr txBox="1"/>
          <p:nvPr/>
        </p:nvSpPr>
        <p:spPr>
          <a:xfrm flipH="1">
            <a:off x="3793727" y="6316706"/>
            <a:ext cx="460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sz="1800" dirty="0"/>
              <a:t>inanced with grant from SIDA, via ForumCiv</a:t>
            </a:r>
            <a:endParaRPr lang="sv-SE" dirty="0"/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D66F9020-ACA2-44FA-8A39-AB8B26185D31}"/>
              </a:ext>
            </a:extLst>
          </p:cNvPr>
          <p:cNvSpPr txBox="1"/>
          <p:nvPr/>
        </p:nvSpPr>
        <p:spPr>
          <a:xfrm>
            <a:off x="2339167" y="5235678"/>
            <a:ext cx="7510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SAELG – Swedish Association for Economical Liberation in the Gambia (Sveo)</a:t>
            </a:r>
            <a:br>
              <a:rPr lang="en-US" sz="1800" dirty="0"/>
            </a:br>
            <a:r>
              <a:rPr lang="en-US" sz="1800" dirty="0"/>
              <a:t>together with SololoTabokoto Kankilling Kaffoo, Bansang (LEO)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5052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5"/>
    </mc:Choice>
    <mc:Fallback xmlns="">
      <p:transition spd="slow" advTm="8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54">
            <a:extLst>
              <a:ext uri="{FF2B5EF4-FFF2-40B4-BE49-F238E27FC236}">
                <a16:creationId xmlns:a16="http://schemas.microsoft.com/office/drawing/2014/main" id="{429917F3-0560-4C6F-B265-458B218C4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CB00594-94AB-48A2-9422-A1AA10E78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069" y="513637"/>
            <a:ext cx="10055721" cy="961201"/>
          </a:xfrm>
        </p:spPr>
        <p:txBody>
          <a:bodyPr anchor="t">
            <a:normAutofit/>
          </a:bodyPr>
          <a:lstStyle/>
          <a:p>
            <a:pPr algn="ctr"/>
            <a:r>
              <a:rPr lang="sv-SE" dirty="0"/>
              <a:t>Goal</a:t>
            </a:r>
          </a:p>
        </p:txBody>
      </p:sp>
      <p:grpSp>
        <p:nvGrpSpPr>
          <p:cNvPr id="81" name="Group 56">
            <a:extLst>
              <a:ext uri="{FF2B5EF4-FFF2-40B4-BE49-F238E27FC236}">
                <a16:creationId xmlns:a16="http://schemas.microsoft.com/office/drawing/2014/main" id="{AA39BAE7-7EB8-4E22-BCBB-F00F514DB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58" name="Freeform 6">
              <a:extLst>
                <a:ext uri="{FF2B5EF4-FFF2-40B4-BE49-F238E27FC236}">
                  <a16:creationId xmlns:a16="http://schemas.microsoft.com/office/drawing/2014/main" id="{CE476A00-9FF6-4B98-9E5C-7A22D8F59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8F0632CB-5E59-4727-9C88-4537512D5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5E0CF7-9783-4643-A09D-7A29A058E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373" y="1399303"/>
            <a:ext cx="10089112" cy="107699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Overall project goal</a:t>
            </a:r>
            <a:br>
              <a:rPr lang="en-US" sz="2000" dirty="0">
                <a:solidFill>
                  <a:schemeClr val="tx1">
                    <a:alpha val="60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Increased political and economic empowerment of rural women in Bansang, Upper Fulladou District, The Gambia.</a:t>
            </a:r>
          </a:p>
          <a:p>
            <a:pPr algn="ctr"/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algn="ctr"/>
            <a:endParaRPr lang="sv-SE" sz="1600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87250E6A-0CDF-425E-8291-6EAD35288929}"/>
              </a:ext>
            </a:extLst>
          </p:cNvPr>
          <p:cNvSpPr txBox="1"/>
          <p:nvPr/>
        </p:nvSpPr>
        <p:spPr>
          <a:xfrm>
            <a:off x="1285068" y="4617626"/>
            <a:ext cx="100557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Sub-goals</a:t>
            </a:r>
          </a:p>
          <a:p>
            <a:pPr algn="ctr"/>
            <a:r>
              <a:rPr lang="en-US" sz="20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Poverty eradication</a:t>
            </a:r>
          </a:p>
          <a:p>
            <a:pPr algn="ctr"/>
            <a:r>
              <a:rPr lang="en-US" sz="20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Representation</a:t>
            </a:r>
          </a:p>
          <a:p>
            <a:pPr algn="ctr"/>
            <a:r>
              <a:rPr lang="en-US" sz="20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Networking</a:t>
            </a:r>
          </a:p>
          <a:p>
            <a:pPr algn="ctr"/>
            <a:r>
              <a:rPr lang="en-US" sz="20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Organizational development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935A6CAD-207E-4BBC-A5DE-A619040B4E6D}"/>
              </a:ext>
            </a:extLst>
          </p:cNvPr>
          <p:cNvSpPr txBox="1"/>
          <p:nvPr/>
        </p:nvSpPr>
        <p:spPr>
          <a:xfrm>
            <a:off x="1285069" y="2654251"/>
            <a:ext cx="100557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Project goal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targeted women rights-holders are well informed on how to influence and participate in public decision-making processes at local level. Through increased knowledge and application of the same, the women rights-holders have developed strategies and tactics to reach their goals.</a:t>
            </a:r>
          </a:p>
        </p:txBody>
      </p:sp>
    </p:spTree>
    <p:extLst>
      <p:ext uri="{BB962C8B-B14F-4D97-AF65-F5344CB8AC3E}">
        <p14:creationId xmlns:p14="http://schemas.microsoft.com/office/powerpoint/2010/main" val="1265767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C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C14B3F1-8CC5-4623-94B0-4445E3775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5" name="Bildobjekt 14" descr="En bild som visar person, vägg, inomhus, grupp&#10;&#10;Automatiskt genererad beskrivning">
            <a:extLst>
              <a:ext uri="{FF2B5EF4-FFF2-40B4-BE49-F238E27FC236}">
                <a16:creationId xmlns:a16="http://schemas.microsoft.com/office/drawing/2014/main" id="{4484C3E7-B150-477D-886E-19D497785B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763"/>
          <a:stretch/>
        </p:blipFill>
        <p:spPr>
          <a:xfrm>
            <a:off x="576072" y="555754"/>
            <a:ext cx="3611880" cy="2688336"/>
          </a:xfrm>
          <a:prstGeom prst="rect">
            <a:avLst/>
          </a:prstGeom>
        </p:spPr>
      </p:pic>
      <p:pic>
        <p:nvPicPr>
          <p:cNvPr id="11" name="Bildobjekt 10" descr="En bild som visar person, golv, bärbar dator, inomhus&#10;&#10;Automatiskt genererad beskrivning">
            <a:extLst>
              <a:ext uri="{FF2B5EF4-FFF2-40B4-BE49-F238E27FC236}">
                <a16:creationId xmlns:a16="http://schemas.microsoft.com/office/drawing/2014/main" id="{7793028C-7DB9-45D7-8E40-A9AF959B57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3" r="3" b="12119"/>
          <a:stretch/>
        </p:blipFill>
        <p:spPr>
          <a:xfrm>
            <a:off x="576072" y="3531489"/>
            <a:ext cx="3611880" cy="2688337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8EC0F70-6AFD-45BE-8F70-52888FC30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52569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D5B8C728-D125-42D7-8E6F-C2817E4F5AC3}"/>
              </a:ext>
            </a:extLst>
          </p:cNvPr>
          <p:cNvSpPr txBox="1"/>
          <p:nvPr/>
        </p:nvSpPr>
        <p:spPr>
          <a:xfrm>
            <a:off x="4820830" y="551067"/>
            <a:ext cx="6173674" cy="29174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v-SE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Projektteam Gambia</a:t>
            </a:r>
            <a:endParaRPr lang="sv-SE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Omar Dem, rådgivare och kontaktperson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Incha Mbye, ekonomi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Juma Sidibeh, ekonomi och rådgivare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Kumba Faal, verksamhetsansvarig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Ami Humma, dokumentationsansvarig</a:t>
            </a:r>
          </a:p>
          <a:p>
            <a:pPr lvl="1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samt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Styrelsen för Sololo Tabokoto Kankilling Kaffoo: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Mai Dampha, ordförande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sv-SE" sz="1200" dirty="0"/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1200" dirty="0"/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1200" dirty="0"/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17B60A65-C836-4C63-9C2A-73EFB4CEA67E}"/>
              </a:ext>
            </a:extLst>
          </p:cNvPr>
          <p:cNvSpPr txBox="1"/>
          <p:nvPr/>
        </p:nvSpPr>
        <p:spPr>
          <a:xfrm>
            <a:off x="4917215" y="3762222"/>
            <a:ext cx="6866743" cy="2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v-SE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Projektteam Sverige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Rosalie Sanyang, projektledare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Ingrid Buhre Astley, </a:t>
            </a:r>
            <a:r>
              <a:rPr lang="sv-SE" sz="20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ansv</a:t>
            </a:r>
            <a:r>
              <a:rPr lang="sv-SE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studiecirklar och dokumentation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Gunilla Broström, ekonomiansvarig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1200" dirty="0"/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1200" dirty="0"/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1200" dirty="0"/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893734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latshållare för bild 8" descr="En bild som visar vatten, utomhus, natur, sjö&#10;&#10;Automatiskt genererad beskrivning">
            <a:extLst>
              <a:ext uri="{FF2B5EF4-FFF2-40B4-BE49-F238E27FC236}">
                <a16:creationId xmlns:a16="http://schemas.microsoft.com/office/drawing/2014/main" id="{D3A5CEFF-2E45-48C5-9318-A38E595F408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7" r="8268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76F25064-857E-4156-B757-9F4633B4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662400"/>
            <a:ext cx="3409200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Projektram</a:t>
            </a:r>
            <a:endParaRPr lang="en-US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7EFCA51B-E7F6-4699-ABE1-A1D1B7603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5383" y="1828800"/>
            <a:ext cx="4099856" cy="38448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Projektbudget – 277.000 kr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Bidrag från ForumCiv – 264.000 kr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Egeninsats  – 13.000 kr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sv-SE" sz="1800" dirty="0">
              <a:solidFill>
                <a:schemeClr val="tx1">
                  <a:lumMod val="95000"/>
                  <a:lumOff val="5000"/>
                  <a:alpha val="6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Tidplan – 2021-01-01 – 2021-12-31, godkänd förlängning till 2022-03-31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sv-SE" sz="1800" dirty="0">
              <a:solidFill>
                <a:schemeClr val="tx1">
                  <a:lumMod val="95000"/>
                  <a:lumOff val="5000"/>
                  <a:alpha val="6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Faktisk start – februari 2021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27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7"/>
    </mc:Choice>
    <mc:Fallback xmlns="">
      <p:transition spd="slow" advTm="468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tshållare för bild 5" descr="En bild som visar träd, utomhus&#10;&#10;Automatiskt genererad beskrivning">
            <a:extLst>
              <a:ext uri="{FF2B5EF4-FFF2-40B4-BE49-F238E27FC236}">
                <a16:creationId xmlns:a16="http://schemas.microsoft.com/office/drawing/2014/main" id="{571A3EF0-49A1-480E-8F9F-A907443C337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7" r="8268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76F25064-857E-4156-B757-9F4633B4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702" y="475839"/>
            <a:ext cx="3409200" cy="7386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4400" dirty="0">
                <a:latin typeface="Cambria" panose="02040503050406030204" pitchFamily="18" charset="0"/>
                <a:ea typeface="Cambria" panose="02040503050406030204" pitchFamily="18" charset="0"/>
              </a:rPr>
              <a:t>Projektstart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7EFCA51B-E7F6-4699-ABE1-A1D1B7603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7702" y="1412487"/>
            <a:ext cx="4374487" cy="53168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Avtal SAELG – ForumCiv: </a:t>
            </a:r>
          </a:p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Klart januari 2021</a:t>
            </a:r>
          </a:p>
          <a:p>
            <a:endParaRPr lang="sv-SE" sz="1800" dirty="0">
              <a:solidFill>
                <a:schemeClr val="tx1">
                  <a:alpha val="6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Avtal Sololo Tabokoto Kankilling Kaffoo – SAELG:</a:t>
            </a:r>
          </a:p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Klart maj 2021</a:t>
            </a:r>
          </a:p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Stora problem – ingen postgång, inga möjligheter att scanna eller skriva ut, inga IT-lösningar.</a:t>
            </a:r>
          </a:p>
          <a:p>
            <a:endParaRPr lang="sv-SE" sz="1800" dirty="0">
              <a:solidFill>
                <a:schemeClr val="tx1">
                  <a:alpha val="6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Första seminariet – februari 2021</a:t>
            </a:r>
          </a:p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Cirkelledarubildning på distans juni 2021</a:t>
            </a:r>
          </a:p>
          <a:p>
            <a:r>
              <a:rPr lang="sv-SE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Stort startseminarium – augusti </a:t>
            </a:r>
            <a:r>
              <a:rPr lang="en-US" sz="1800" dirty="0">
                <a:solidFill>
                  <a:schemeClr val="tx1"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2021</a:t>
            </a:r>
          </a:p>
          <a:p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28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7"/>
    </mc:Choice>
    <mc:Fallback xmlns="">
      <p:transition spd="slow" advTm="468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10EDBB0-ADD5-4C93-B85B-BA871B84F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5" r="2116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9" name="Rectangle 2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ubrik 2">
            <a:extLst>
              <a:ext uri="{FF2B5EF4-FFF2-40B4-BE49-F238E27FC236}">
                <a16:creationId xmlns:a16="http://schemas.microsoft.com/office/drawing/2014/main" id="{51B2EED8-43C7-4D37-B663-18CF58AF12A1}"/>
              </a:ext>
            </a:extLst>
          </p:cNvPr>
          <p:cNvSpPr txBox="1">
            <a:spLocks/>
          </p:cNvSpPr>
          <p:nvPr/>
        </p:nvSpPr>
        <p:spPr>
          <a:xfrm>
            <a:off x="424815" y="203453"/>
            <a:ext cx="3438144" cy="5532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Stora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utmaningar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ruta 1">
            <a:extLst>
              <a:ext uri="{FF2B5EF4-FFF2-40B4-BE49-F238E27FC236}">
                <a16:creationId xmlns:a16="http://schemas.microsoft.com/office/drawing/2014/main" id="{9E192E28-47D3-478C-AC9F-347B6181417C}"/>
              </a:ext>
            </a:extLst>
          </p:cNvPr>
          <p:cNvSpPr txBox="1"/>
          <p:nvPr/>
        </p:nvSpPr>
        <p:spPr>
          <a:xfrm>
            <a:off x="390693" y="916687"/>
            <a:ext cx="8001139" cy="5737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Corona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Rosalies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planerade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resor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för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att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genomföra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projektstart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kunde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ej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göras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Första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resan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gjordes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juni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/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juli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under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värmebölja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och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utmanande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väderförhållanden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Överföring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av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pengar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till Gambia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Inga banker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Sverige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skickar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pengar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direkt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till Gambia. Vi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fick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ansöka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om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undantag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hos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ForumCiv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att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skicka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pengar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via Western Union.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Första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lyckade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överföringen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gjordes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maj.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Därefter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vi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skickat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Euro via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engelsk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bank, med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stora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problem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Gambia.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Överföringen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från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HQ till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bankkontoret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Basse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tagit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flera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veckor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Språk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och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läsutmaningar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Några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få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nyckelpersoner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kan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läsa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skriva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och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förstå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engelska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bra.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Dessutom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pratas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det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olika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inhemska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språk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föreningen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– Fula, Mandinka, Jola m fl.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Rapporteringen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därför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blivit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eftersatt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Tekniska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utmaningar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Teknisk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utrustning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inhandlades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under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sommaren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– pc,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högtalare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telefoner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– men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installationen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av pc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och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högtalarsystem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tog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lång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tid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Första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Skype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mötet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hölls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via pc under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hösten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Hötalarsystemmet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fungerade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först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december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Förutom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utrustningen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det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ofta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varit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elavbrott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och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/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eller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internet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inte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fungerat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Huvudsaklig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kommunikation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har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skett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via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WhatApp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på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telefon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9B0AA95-EA6B-4322-9212-749232AAE87F}"/>
              </a:ext>
            </a:extLst>
          </p:cNvPr>
          <p:cNvSpPr/>
          <p:nvPr/>
        </p:nvSpPr>
        <p:spPr>
          <a:xfrm>
            <a:off x="8016641" y="2286000"/>
            <a:ext cx="3410309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362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dobjekt 7" descr="En bild som visar inomhus, affär, flera, belamrad&#10;&#10;Automatiskt genererad beskrivning">
            <a:extLst>
              <a:ext uri="{FF2B5EF4-FFF2-40B4-BE49-F238E27FC236}">
                <a16:creationId xmlns:a16="http://schemas.microsoft.com/office/drawing/2014/main" id="{FEC44C0C-C554-456D-8809-D71D2D7005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6" r="3890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ubrik 2">
            <a:extLst>
              <a:ext uri="{FF2B5EF4-FFF2-40B4-BE49-F238E27FC236}">
                <a16:creationId xmlns:a16="http://schemas.microsoft.com/office/drawing/2014/main" id="{51B2EED8-43C7-4D37-B663-18CF58AF12A1}"/>
              </a:ext>
            </a:extLst>
          </p:cNvPr>
          <p:cNvSpPr txBox="1">
            <a:spLocks/>
          </p:cNvSpPr>
          <p:nvPr/>
        </p:nvSpPr>
        <p:spPr>
          <a:xfrm>
            <a:off x="765051" y="455923"/>
            <a:ext cx="3409200" cy="12253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sv-SE" sz="3600" dirty="0">
                <a:latin typeface="Cambria" panose="02040503050406030204" pitchFamily="18" charset="0"/>
                <a:ea typeface="Cambria" panose="02040503050406030204" pitchFamily="18" charset="0"/>
              </a:rPr>
              <a:t>Genomförda seminarier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9E192E28-47D3-478C-AC9F-347B6181417C}"/>
              </a:ext>
            </a:extLst>
          </p:cNvPr>
          <p:cNvSpPr txBox="1"/>
          <p:nvPr/>
        </p:nvSpPr>
        <p:spPr>
          <a:xfrm>
            <a:off x="765051" y="1873045"/>
            <a:ext cx="3409200" cy="46707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14 augusti - Projektstart och seminarium om fattigdomsbekämpning – 138 deltagare, även från flera kringliggande byar. Förutom fattigdomsbekämpning tog man upp barns rättigheter och könsbaserat våld.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>
              <a:solidFill>
                <a:srgbClr val="02001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3 oktober – heldagsmöte om representation. 56 deltagare. Även närvarande/medverkande: </a:t>
            </a:r>
            <a:r>
              <a:rPr lang="sv-SE" sz="2000" dirty="0" err="1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Ward</a:t>
            </a: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v-SE" sz="2000" dirty="0" err="1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Counseler</a:t>
            </a: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sv-SE" sz="2000" dirty="0" err="1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Alkalo</a:t>
            </a: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och VDC – </a:t>
            </a:r>
            <a:r>
              <a:rPr lang="sv-SE" sz="2000" dirty="0" err="1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Villiage</a:t>
            </a: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v-SE" sz="2000" dirty="0" err="1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Development</a:t>
            </a: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v-SE" sz="2000" dirty="0" err="1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Committee</a:t>
            </a: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>
              <a:solidFill>
                <a:srgbClr val="02001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 oktober – heldagsmöte om fattigdomsbekämpning samt kvinnors roll I samhället. 38 deltagare</a:t>
            </a:r>
            <a:r>
              <a:rPr lang="en-US" sz="2000" dirty="0">
                <a:solidFill>
                  <a:srgbClr val="02001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9B0AA95-EA6B-4322-9212-749232AAE87F}"/>
              </a:ext>
            </a:extLst>
          </p:cNvPr>
          <p:cNvSpPr/>
          <p:nvPr/>
        </p:nvSpPr>
        <p:spPr>
          <a:xfrm>
            <a:off x="8016641" y="2286000"/>
            <a:ext cx="3410309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7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B0AA95-EA6B-4322-9212-749232AAE87F}"/>
              </a:ext>
            </a:extLst>
          </p:cNvPr>
          <p:cNvSpPr/>
          <p:nvPr/>
        </p:nvSpPr>
        <p:spPr>
          <a:xfrm>
            <a:off x="8016641" y="2286000"/>
            <a:ext cx="3410309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9E192E28-47D3-478C-AC9F-347B6181417C}"/>
              </a:ext>
            </a:extLst>
          </p:cNvPr>
          <p:cNvSpPr txBox="1"/>
          <p:nvPr/>
        </p:nvSpPr>
        <p:spPr>
          <a:xfrm>
            <a:off x="7329948" y="1213032"/>
            <a:ext cx="432795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ambria" panose="02040503050406030204" pitchFamily="18" charset="0"/>
                <a:ea typeface="Cambria" panose="02040503050406030204" pitchFamily="18" charset="0"/>
              </a:rPr>
              <a:t>Startade och pågående</a:t>
            </a:r>
          </a:p>
          <a:p>
            <a:endParaRPr lang="sv-SE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Computer and mobile phone training</a:t>
            </a:r>
            <a:endParaRPr lang="sv-SE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How to be a study circle leader</a:t>
            </a:r>
            <a:endParaRPr lang="sv-SE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Study circle on poverty eradication </a:t>
            </a:r>
            <a:endParaRPr lang="sv-SE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Study circle on business (canoe and milling machine)</a:t>
            </a:r>
            <a:endParaRPr lang="sv-SE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Study circle on gender equality </a:t>
            </a:r>
            <a:endParaRPr lang="sv-SE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Study circle on Women in Politics </a:t>
            </a:r>
            <a:endParaRPr lang="sv-SE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Study circle on poultry farming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Comparing political programs from the different presidential candidates (election December 4</a:t>
            </a:r>
            <a:r>
              <a:rPr lang="en-GB" sz="2000" baseline="30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</a:t>
            </a:r>
            <a:r>
              <a:rPr lang="en-GB" sz="2000" dirty="0"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)</a:t>
            </a:r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  <p:sp>
        <p:nvSpPr>
          <p:cNvPr id="9" name="Rubrik 2">
            <a:extLst>
              <a:ext uri="{FF2B5EF4-FFF2-40B4-BE49-F238E27FC236}">
                <a16:creationId xmlns:a16="http://schemas.microsoft.com/office/drawing/2014/main" id="{51B2EED8-43C7-4D37-B663-18CF58AF12A1}"/>
              </a:ext>
            </a:extLst>
          </p:cNvPr>
          <p:cNvSpPr txBox="1">
            <a:spLocks/>
          </p:cNvSpPr>
          <p:nvPr/>
        </p:nvSpPr>
        <p:spPr>
          <a:xfrm>
            <a:off x="690501" y="499166"/>
            <a:ext cx="5405499" cy="7386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Studiecirklar</a:t>
            </a:r>
          </a:p>
        </p:txBody>
      </p:sp>
      <p:pic>
        <p:nvPicPr>
          <p:cNvPr id="5" name="Bildobjekt 4" descr="En bild som visar himmel, person, utomhus&#10;&#10;Automatiskt genererad beskrivning">
            <a:extLst>
              <a:ext uri="{FF2B5EF4-FFF2-40B4-BE49-F238E27FC236}">
                <a16:creationId xmlns:a16="http://schemas.microsoft.com/office/drawing/2014/main" id="{248C4C43-F630-40DC-B546-A49BDF332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4" t="10604"/>
          <a:stretch/>
        </p:blipFill>
        <p:spPr>
          <a:xfrm>
            <a:off x="765050" y="1218574"/>
            <a:ext cx="5521682" cy="528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73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16EF8F0-0C0C-496F-9D23-05740BF2CF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75" b="4267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ubrik 2">
            <a:extLst>
              <a:ext uri="{FF2B5EF4-FFF2-40B4-BE49-F238E27FC236}">
                <a16:creationId xmlns:a16="http://schemas.microsoft.com/office/drawing/2014/main" id="{51B2EED8-43C7-4D37-B663-18CF58AF12A1}"/>
              </a:ext>
            </a:extLst>
          </p:cNvPr>
          <p:cNvSpPr txBox="1">
            <a:spLocks/>
          </p:cNvSpPr>
          <p:nvPr/>
        </p:nvSpPr>
        <p:spPr>
          <a:xfrm>
            <a:off x="765051" y="430960"/>
            <a:ext cx="3409200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sv-SE" sz="3400" dirty="0">
                <a:latin typeface="Cambria" panose="02040503050406030204" pitchFamily="18" charset="0"/>
                <a:ea typeface="Cambria" panose="02040503050406030204" pitchFamily="18" charset="0"/>
              </a:rPr>
              <a:t>Övriga genomförda aktiviteter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9E192E28-47D3-478C-AC9F-347B6181417C}"/>
              </a:ext>
            </a:extLst>
          </p:cNvPr>
          <p:cNvSpPr txBox="1"/>
          <p:nvPr/>
        </p:nvSpPr>
        <p:spPr>
          <a:xfrm>
            <a:off x="765051" y="2286000"/>
            <a:ext cx="3409200" cy="3844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Ordnat med projektlokal: installerat wifi, köpt dator med högtalare och förstärkare, köpt stolar och fläkt, köpt  kontorsmaterial mm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tx1">
                  <a:lumMod val="95000"/>
                  <a:lumOff val="5000"/>
                  <a:alpha val="6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Mobiltelefoner: 12 mobiltelefon inhandlade och fördelade i projektgruppen.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tx1">
                  <a:lumMod val="95000"/>
                  <a:lumOff val="5000"/>
                  <a:alpha val="6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Utbildning i dator- och telefonanvändning 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9B0AA95-EA6B-4322-9212-749232AAE87F}"/>
              </a:ext>
            </a:extLst>
          </p:cNvPr>
          <p:cNvSpPr/>
          <p:nvPr/>
        </p:nvSpPr>
        <p:spPr>
          <a:xfrm>
            <a:off x="8016641" y="2286000"/>
            <a:ext cx="3410309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89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5477269-8F28-4069-BE57-C0217B173937}"/>
              </a:ext>
            </a:extLst>
          </p:cNvPr>
          <p:cNvSpPr txBox="1"/>
          <p:nvPr/>
        </p:nvSpPr>
        <p:spPr>
          <a:xfrm>
            <a:off x="591402" y="903890"/>
            <a:ext cx="3697965" cy="519879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sv-SE" sz="2000" dirty="0">
                <a:latin typeface="Cambria" panose="02040503050406030204" pitchFamily="18" charset="0"/>
                <a:ea typeface="Cambria" panose="02040503050406030204" pitchFamily="18" charset="0"/>
              </a:rPr>
              <a:t>Med anledning av de problem som uppstod under genom-förandet av vårt projekt godkände </a:t>
            </a:r>
            <a:r>
              <a:rPr lang="sv-SE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ForumCiv</a:t>
            </a:r>
            <a:r>
              <a:rPr lang="sv-SE" sz="2000" dirty="0">
                <a:latin typeface="Cambria" panose="02040503050406030204" pitchFamily="18" charset="0"/>
                <a:ea typeface="Cambria" panose="02040503050406030204" pitchFamily="18" charset="0"/>
              </a:rPr>
              <a:t> en förlängning av projekttiden med tre månader, dvs t o m 31 mars 2022.  Vi jobbar vidare </a:t>
            </a:r>
            <a:r>
              <a:rPr lang="sv-SE" sz="2000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</a:t>
            </a:r>
            <a:endParaRPr lang="sv-SE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latin typeface="Cambria" panose="02040503050406030204" pitchFamily="18" charset="0"/>
                <a:ea typeface="Cambria" panose="02040503050406030204" pitchFamily="18" charset="0"/>
              </a:rPr>
              <a:t>Projektledningsmöte hemma hos Guns i februari 2022.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latin typeface="Cambria" panose="02040503050406030204" pitchFamily="18" charset="0"/>
                <a:ea typeface="Cambria" panose="02040503050406030204" pitchFamily="18" charset="0"/>
              </a:rPr>
              <a:t>Planering av projektavslut i Gambia, inför Kristins och </a:t>
            </a:r>
            <a:r>
              <a:rPr lang="sv-SE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Rosalies</a:t>
            </a:r>
            <a:r>
              <a:rPr lang="sv-SE" sz="2000" dirty="0">
                <a:latin typeface="Cambria" panose="02040503050406030204" pitchFamily="18" charset="0"/>
                <a:ea typeface="Cambria" panose="02040503050406030204" pitchFamily="18" charset="0"/>
              </a:rPr>
              <a:t> resa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mars.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Gunilla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Kristin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Ingrid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Rosalie</a:t>
            </a:r>
          </a:p>
        </p:txBody>
      </p:sp>
      <p:pic>
        <p:nvPicPr>
          <p:cNvPr id="3" name="Bildobjekt 2" descr="En bild som visar person, inomhus, rum, bord&#10;&#10;Automatiskt genererad beskrivning">
            <a:extLst>
              <a:ext uri="{FF2B5EF4-FFF2-40B4-BE49-F238E27FC236}">
                <a16:creationId xmlns:a16="http://schemas.microsoft.com/office/drawing/2014/main" id="{73736668-7003-49EE-9A64-DCE2A6F98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57" y="1594328"/>
            <a:ext cx="6155141" cy="369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74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717</Words>
  <Application>Microsoft Office PowerPoint</Application>
  <PresentationFormat>Bredbild</PresentationFormat>
  <Paragraphs>111</Paragraphs>
  <Slides>10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Tw Cen MT</vt:lpstr>
      <vt:lpstr>Office Theme</vt:lpstr>
      <vt:lpstr>Upper Fulladou Women for change Bansang project 2021/2022    </vt:lpstr>
      <vt:lpstr>Goal</vt:lpstr>
      <vt:lpstr>PowerPoint-presentation</vt:lpstr>
      <vt:lpstr>Projektram</vt:lpstr>
      <vt:lpstr>Projektstart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Pre-study in the Gambia December 2018 and January 2019</dc:title>
  <dc:creator>Gunilla Broström</dc:creator>
  <cp:lastModifiedBy>Gunilla Broström</cp:lastModifiedBy>
  <cp:revision>46</cp:revision>
  <dcterms:created xsi:type="dcterms:W3CDTF">2019-03-31T08:44:21Z</dcterms:created>
  <dcterms:modified xsi:type="dcterms:W3CDTF">2022-03-06T11:27:21Z</dcterms:modified>
</cp:coreProperties>
</file>